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embeddedFontLst>
    <p:embeddedFont>
      <p:font typeface="EurofontC" panose="00000500000000000000" pitchFamily="50" charset="0"/>
      <p:regular r:id="rId4"/>
      <p:bold r:id="rId5"/>
      <p:italic r:id="rId6"/>
      <p:boldItalic r:id="rId7"/>
    </p:embeddedFont>
    <p:embeddedFont>
      <p:font typeface="EurofontMediumC" panose="02000503040000020004" pitchFamily="2" charset="-52"/>
      <p:regular r:id="rId8"/>
    </p:embeddedFont>
    <p:embeddedFont>
      <p:font typeface="Mulish Medium" pitchFamily="2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102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stakhanovets.ru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stakhanovets.ru" TargetMode="Externa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stakhanovets.ru/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stakhanovets.ru/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stakhanovets.ru/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stakhanovets.ru/" TargetMode="External"/><Relationship Id="rId4" Type="http://schemas.openxmlformats.org/officeDocument/2006/relationships/image" Target="../media/image8.sv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stakhanovets.ru/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hyperlink" Target="mailto:info@stakhanovets.ru" TargetMode="Externa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58461-BAF3-F56B-6D75-467E0A026BE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088" y="2946856"/>
            <a:ext cx="6827330" cy="658091"/>
          </a:xfrm>
        </p:spPr>
        <p:txBody>
          <a:bodyPr anchor="b">
            <a:normAutofit/>
          </a:bodyPr>
          <a:lstStyle>
            <a:lvl1pPr algn="l">
              <a:lnSpc>
                <a:spcPct val="110000"/>
              </a:lnSpc>
              <a:defRPr sz="4800">
                <a:solidFill>
                  <a:schemeClr val="bg1"/>
                </a:solidFill>
                <a:latin typeface="EurofontC" panose="00000500000000000000" pitchFamily="50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Стахановец белый.png" descr="Стахановец белый.png">
            <a:hlinkClick r:id="rId3"/>
            <a:extLst>
              <a:ext uri="{FF2B5EF4-FFF2-40B4-BE49-F238E27FC236}">
                <a16:creationId xmlns:a16="http://schemas.microsoft.com/office/drawing/2014/main" id="{51B8FF83-3984-77E3-159A-F166EB9E5EF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474395"/>
            <a:ext cx="2445152" cy="433655"/>
          </a:xfrm>
          <a:prstGeom prst="rect">
            <a:avLst/>
          </a:prstGeom>
          <a:ln w="3175">
            <a:miter lim="400000"/>
          </a:ln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7CF638C-CD89-64AE-8AC9-58DB0042ACC5}"/>
              </a:ext>
            </a:extLst>
          </p:cNvPr>
          <p:cNvSpPr/>
          <p:nvPr userDrawn="1"/>
        </p:nvSpPr>
        <p:spPr>
          <a:xfrm>
            <a:off x="529431" y="6131193"/>
            <a:ext cx="1701799" cy="3603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ru-RU" dirty="0">
              <a:latin typeface="Mulish Medium" pitchFamily="2" charset="-5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C88B5-EC3E-A5BB-1776-5380052C69B8}"/>
              </a:ext>
            </a:extLst>
          </p:cNvPr>
          <p:cNvSpPr txBox="1"/>
          <p:nvPr userDrawn="1"/>
        </p:nvSpPr>
        <p:spPr>
          <a:xfrm>
            <a:off x="457200" y="5672693"/>
            <a:ext cx="6986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EurofontC" panose="02000503040000020004" pitchFamily="50" charset="-52"/>
              </a:rPr>
              <a:t>Программный комплекс</a:t>
            </a:r>
            <a:r>
              <a:rPr lang="en-US" sz="1600" dirty="0">
                <a:solidFill>
                  <a:schemeClr val="bg1"/>
                </a:solidFill>
                <a:latin typeface="EurofontC" panose="02000503040000020004" pitchFamily="50" charset="-52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EurofontC" panose="02000503040000020004" pitchFamily="50" charset="-52"/>
              </a:rPr>
              <a:t>Стахановец</a:t>
            </a:r>
          </a:p>
        </p:txBody>
      </p:sp>
      <p:sp>
        <p:nvSpPr>
          <p:cNvPr id="11" name="TextBox 10">
            <a:hlinkClick r:id="rId5"/>
            <a:extLst>
              <a:ext uri="{FF2B5EF4-FFF2-40B4-BE49-F238E27FC236}">
                <a16:creationId xmlns:a16="http://schemas.microsoft.com/office/drawing/2014/main" id="{24A151A1-3FA3-0F22-7633-D795321C5A2A}"/>
              </a:ext>
            </a:extLst>
          </p:cNvPr>
          <p:cNvSpPr txBox="1"/>
          <p:nvPr userDrawn="1"/>
        </p:nvSpPr>
        <p:spPr>
          <a:xfrm>
            <a:off x="550863" y="6131193"/>
            <a:ext cx="17017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600" dirty="0">
                <a:solidFill>
                  <a:schemeClr val="tx2">
                    <a:alpha val="80000"/>
                  </a:schemeClr>
                </a:solidFill>
                <a:latin typeface="EurofontC" panose="00000500000000000000" pitchFamily="50" charset="0"/>
              </a:rPr>
              <a:t>stakhanovets.ru</a:t>
            </a:r>
          </a:p>
        </p:txBody>
      </p:sp>
    </p:spTree>
    <p:extLst>
      <p:ext uri="{BB962C8B-B14F-4D97-AF65-F5344CB8AC3E}">
        <p14:creationId xmlns:p14="http://schemas.microsoft.com/office/powerpoint/2010/main" val="3424061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pos="39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етлы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9BFF0B-EFAA-EE40-BD79-B4F852BDD9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531678"/>
            <a:ext cx="12192000" cy="32632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4D9A2B-5A2F-4B33-CE4E-75B2C3CB16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13900" y="471616"/>
            <a:ext cx="2057400" cy="365096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2B33B34-131A-4063-A955-CC19C9CE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143334"/>
            <a:ext cx="8702040" cy="10037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200">
                <a:solidFill>
                  <a:srgbClr val="3C3C3C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3B9C1E-76BE-8FCE-48AF-47BCA038CB74}"/>
              </a:ext>
            </a:extLst>
          </p:cNvPr>
          <p:cNvSpPr txBox="1"/>
          <p:nvPr userDrawn="1"/>
        </p:nvSpPr>
        <p:spPr>
          <a:xfrm>
            <a:off x="389485" y="6576334"/>
            <a:ext cx="9691401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8012">
              <a:lnSpc>
                <a:spcPct val="95000"/>
              </a:lnSpc>
              <a:defRPr sz="3900">
                <a:solidFill>
                  <a:srgbClr val="FFFFFF"/>
                </a:solidFill>
                <a:latin typeface="EurofontC"/>
                <a:ea typeface="EurofontC"/>
                <a:cs typeface="EurofontC"/>
                <a:sym typeface="EurofontC"/>
              </a:defRPr>
            </a:pPr>
            <a:r>
              <a:rPr lang="ru-RU" sz="1200" dirty="0">
                <a:solidFill>
                  <a:srgbClr val="FFFFFF">
                    <a:alpha val="80000"/>
                  </a:srgbClr>
                </a:solidFill>
                <a:latin typeface="EurofontC" panose="02000503040000020004" pitchFamily="50" charset="-52"/>
              </a:rPr>
              <a:t>защита</a:t>
            </a:r>
            <a:r>
              <a:rPr lang="en-US" sz="1200" dirty="0">
                <a:solidFill>
                  <a:srgbClr val="FFFFFF">
                    <a:alpha val="80000"/>
                  </a:srgbClr>
                </a:solidFill>
                <a:latin typeface="EurofontC" panose="02000503040000020004" pitchFamily="50" charset="-52"/>
              </a:rPr>
              <a:t> </a:t>
            </a:r>
            <a:r>
              <a:rPr lang="ru-RU" sz="1200" dirty="0">
                <a:solidFill>
                  <a:srgbClr val="FFFFFF">
                    <a:alpha val="80000"/>
                  </a:srgbClr>
                </a:solidFill>
                <a:latin typeface="EurofontC" panose="02000503040000020004" pitchFamily="50" charset="-52"/>
              </a:rPr>
              <a:t>коммерческих и персональных данных,</a:t>
            </a:r>
            <a:r>
              <a:rPr lang="en-US" sz="1200" dirty="0">
                <a:solidFill>
                  <a:srgbClr val="FFFFFF">
                    <a:alpha val="80000"/>
                  </a:srgbClr>
                </a:solidFill>
                <a:latin typeface="EurofontC" panose="02000503040000020004" pitchFamily="50" charset="-52"/>
              </a:rPr>
              <a:t> </a:t>
            </a:r>
            <a:r>
              <a:rPr lang="ru-RU" sz="1200" dirty="0">
                <a:solidFill>
                  <a:srgbClr val="FFFFFF">
                    <a:alpha val="80000"/>
                  </a:srgbClr>
                </a:solidFill>
                <a:latin typeface="EurofontC" panose="02000503040000020004" pitchFamily="50" charset="-52"/>
              </a:rPr>
              <a:t>кадровая аналитика</a:t>
            </a:r>
          </a:p>
          <a:p>
            <a:endParaRPr lang="ru-RU" dirty="0">
              <a:solidFill>
                <a:schemeClr val="tx1">
                  <a:alpha val="80000"/>
                </a:schemeClr>
              </a:solidFill>
              <a:latin typeface="Mulish Medium" pitchFamily="2" charset="-52"/>
            </a:endParaRPr>
          </a:p>
        </p:txBody>
      </p:sp>
      <p:sp>
        <p:nvSpPr>
          <p:cNvPr id="3" name="stakhanovets.ru">
            <a:hlinkClick r:id="rId6"/>
            <a:extLst>
              <a:ext uri="{FF2B5EF4-FFF2-40B4-BE49-F238E27FC236}">
                <a16:creationId xmlns:a16="http://schemas.microsoft.com/office/drawing/2014/main" id="{1D77562A-F6D8-F7EE-291D-0FBB6DE7FBD1}"/>
              </a:ext>
            </a:extLst>
          </p:cNvPr>
          <p:cNvSpPr txBox="1"/>
          <p:nvPr userDrawn="1"/>
        </p:nvSpPr>
        <p:spPr>
          <a:xfrm>
            <a:off x="10574020" y="6576660"/>
            <a:ext cx="2305211" cy="2347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218" tIns="20218" rIns="20218" bIns="20218" anchor="ctr">
            <a:spAutoFit/>
          </a:bodyPr>
          <a:lstStyle>
            <a:lvl1pPr defTabSz="44958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FFFFFF"/>
                </a:solidFill>
                <a:latin typeface="EurofontC"/>
                <a:ea typeface="EurofontC"/>
                <a:cs typeface="EurofontC"/>
                <a:sym typeface="EurofontC"/>
              </a:defRPr>
            </a:lvl1pPr>
          </a:lstStyle>
          <a:p>
            <a:r>
              <a:rPr lang="en" sz="1200" dirty="0" err="1">
                <a:solidFill>
                  <a:srgbClr val="FFFFFF">
                    <a:alpha val="80000"/>
                  </a:srgbClr>
                </a:solidFill>
              </a:rPr>
              <a:t>stakhanovets.ru</a:t>
            </a:r>
            <a:endParaRPr lang="en" sz="1200" dirty="0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2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482">
          <p15:clr>
            <a:srgbClr val="FBAE40"/>
          </p15:clr>
        </p15:guide>
        <p15:guide id="5" pos="7355">
          <p15:clr>
            <a:srgbClr val="FBAE40"/>
          </p15:clr>
        </p15:guide>
        <p15:guide id="6" pos="30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, разделенный на 2 час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DB1ED0-25F9-2742-6697-7AA452AD561E}"/>
              </a:ext>
            </a:extLst>
          </p:cNvPr>
          <p:cNvSpPr/>
          <p:nvPr userDrawn="1"/>
        </p:nvSpPr>
        <p:spPr>
          <a:xfrm>
            <a:off x="0" y="0"/>
            <a:ext cx="4946650" cy="6858000"/>
          </a:xfrm>
          <a:prstGeom prst="rect">
            <a:avLst/>
          </a:prstGeom>
          <a:solidFill>
            <a:srgbClr val="C626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ulish Medium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0E8502-0080-2E82-1941-EA879FBA4F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13900" y="461832"/>
            <a:ext cx="2057400" cy="365096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82CCE4E-237F-E5C8-C9E1-ADB124F7A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0" y="1140266"/>
            <a:ext cx="5238615" cy="1387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DF9738FA-3006-3273-087F-AE6D38F6465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98311" y="3183726"/>
            <a:ext cx="4219409" cy="150018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  <a:latin typeface="Mulish Medium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2" name="stakhanovets.ru">
            <a:hlinkClick r:id="rId4"/>
            <a:extLst>
              <a:ext uri="{FF2B5EF4-FFF2-40B4-BE49-F238E27FC236}">
                <a16:creationId xmlns:a16="http://schemas.microsoft.com/office/drawing/2014/main" id="{BD0C8ED2-B323-2329-7BC5-60761DFB0158}"/>
              </a:ext>
            </a:extLst>
          </p:cNvPr>
          <p:cNvSpPr txBox="1"/>
          <p:nvPr userDrawn="1"/>
        </p:nvSpPr>
        <p:spPr>
          <a:xfrm>
            <a:off x="479425" y="6361914"/>
            <a:ext cx="2305211" cy="2347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218" tIns="20218" rIns="20218" bIns="20218" anchor="ctr">
            <a:spAutoFit/>
          </a:bodyPr>
          <a:lstStyle>
            <a:lvl1pPr defTabSz="44958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FFFFFF"/>
                </a:solidFill>
                <a:latin typeface="EurofontC"/>
                <a:ea typeface="EurofontC"/>
                <a:cs typeface="EurofontC"/>
                <a:sym typeface="EurofontC"/>
              </a:defRPr>
            </a:lvl1pPr>
          </a:lstStyle>
          <a:p>
            <a:r>
              <a:rPr lang="en" sz="1200" dirty="0" err="1">
                <a:solidFill>
                  <a:schemeClr val="bg1">
                    <a:alpha val="80000"/>
                  </a:schemeClr>
                </a:solidFill>
              </a:rPr>
              <a:t>stakhanovets.ru</a:t>
            </a:r>
            <a:endParaRPr lang="en" sz="12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72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02">
          <p15:clr>
            <a:srgbClr val="FBAE40"/>
          </p15:clr>
        </p15:guide>
        <p15:guide id="4" pos="735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асная заливка">
    <p:bg>
      <p:bgPr>
        <a:solidFill>
          <a:srgbClr val="C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A4F27C-6C32-6707-3E37-4CE93FA405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13900" y="461832"/>
            <a:ext cx="2057400" cy="365096"/>
          </a:xfrm>
          <a:prstGeom prst="rect">
            <a:avLst/>
          </a:prstGeom>
        </p:spPr>
      </p:pic>
      <p:sp>
        <p:nvSpPr>
          <p:cNvPr id="4" name="stakhanovets.ru">
            <a:hlinkClick r:id="rId4"/>
            <a:extLst>
              <a:ext uri="{FF2B5EF4-FFF2-40B4-BE49-F238E27FC236}">
                <a16:creationId xmlns:a16="http://schemas.microsoft.com/office/drawing/2014/main" id="{24DC612C-0949-ADBD-BDF5-194641F9F4DE}"/>
              </a:ext>
            </a:extLst>
          </p:cNvPr>
          <p:cNvSpPr txBox="1"/>
          <p:nvPr userDrawn="1"/>
        </p:nvSpPr>
        <p:spPr>
          <a:xfrm>
            <a:off x="10574020" y="6576660"/>
            <a:ext cx="2305211" cy="2347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218" tIns="20218" rIns="20218" bIns="20218" anchor="ctr">
            <a:spAutoFit/>
          </a:bodyPr>
          <a:lstStyle>
            <a:lvl1pPr defTabSz="44958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FFFFFF"/>
                </a:solidFill>
                <a:latin typeface="EurofontC"/>
                <a:ea typeface="EurofontC"/>
                <a:cs typeface="EurofontC"/>
                <a:sym typeface="EurofontC"/>
              </a:defRPr>
            </a:lvl1pPr>
          </a:lstStyle>
          <a:p>
            <a:r>
              <a:rPr lang="en" sz="1200" dirty="0" err="1">
                <a:solidFill>
                  <a:srgbClr val="FFFFFF">
                    <a:alpha val="80000"/>
                  </a:srgbClr>
                </a:solidFill>
              </a:rPr>
              <a:t>stakhanovets.ru</a:t>
            </a:r>
            <a:endParaRPr lang="en" sz="1200" dirty="0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>
          <p15:clr>
            <a:srgbClr val="FBAE40"/>
          </p15:clr>
        </p15:guide>
        <p15:guide id="2" orient="horz" pos="482">
          <p15:clr>
            <a:srgbClr val="FBAE40"/>
          </p15:clr>
        </p15:guide>
        <p15:guide id="3" pos="735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диентная заливк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A4F27C-6C32-6707-3E37-4CE93FA405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13900" y="461832"/>
            <a:ext cx="2057400" cy="365096"/>
          </a:xfrm>
          <a:prstGeom prst="rect">
            <a:avLst/>
          </a:prstGeom>
        </p:spPr>
      </p:pic>
      <p:sp>
        <p:nvSpPr>
          <p:cNvPr id="4" name="stakhanovets.ru">
            <a:hlinkClick r:id="rId5"/>
            <a:extLst>
              <a:ext uri="{FF2B5EF4-FFF2-40B4-BE49-F238E27FC236}">
                <a16:creationId xmlns:a16="http://schemas.microsoft.com/office/drawing/2014/main" id="{24DC612C-0949-ADBD-BDF5-194641F9F4DE}"/>
              </a:ext>
            </a:extLst>
          </p:cNvPr>
          <p:cNvSpPr txBox="1"/>
          <p:nvPr userDrawn="1"/>
        </p:nvSpPr>
        <p:spPr>
          <a:xfrm>
            <a:off x="10574020" y="6576660"/>
            <a:ext cx="2305211" cy="2347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218" tIns="20218" rIns="20218" bIns="20218" anchor="ctr">
            <a:spAutoFit/>
          </a:bodyPr>
          <a:lstStyle>
            <a:lvl1pPr defTabSz="44958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FFFFFF"/>
                </a:solidFill>
                <a:latin typeface="EurofontC"/>
                <a:ea typeface="EurofontC"/>
                <a:cs typeface="EurofontC"/>
                <a:sym typeface="EurofontC"/>
              </a:defRPr>
            </a:lvl1pPr>
          </a:lstStyle>
          <a:p>
            <a:r>
              <a:rPr lang="en" sz="1200" dirty="0" err="1">
                <a:solidFill>
                  <a:srgbClr val="FFFFFF">
                    <a:alpha val="80000"/>
                  </a:srgbClr>
                </a:solidFill>
              </a:rPr>
              <a:t>stakhanovets.ru</a:t>
            </a:r>
            <a:endParaRPr lang="en" sz="1200" dirty="0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18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>
          <p15:clr>
            <a:srgbClr val="FBAE40"/>
          </p15:clr>
        </p15:guide>
        <p15:guide id="2" orient="horz" pos="482">
          <p15:clr>
            <a:srgbClr val="FBAE40"/>
          </p15:clr>
        </p15:guide>
        <p15:guide id="3" pos="735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диентная заливка без лог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534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>
          <p15:clr>
            <a:srgbClr val="FBAE40"/>
          </p15:clr>
        </p15:guide>
        <p15:guide id="2" orient="horz" pos="482">
          <p15:clr>
            <a:srgbClr val="FBAE40"/>
          </p15:clr>
        </p15:guide>
        <p15:guide id="3" pos="735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1EBCE6-9BA2-BBE4-7DD2-93B1C1EA9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2945" y="6061811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alpha val="63000"/>
                  </a:schemeClr>
                </a:solidFill>
              </a:defRPr>
            </a:lvl1pPr>
          </a:lstStyle>
          <a:p>
            <a:fld id="{C60A44F6-5177-4E13-9B58-C9DEC88CF7F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BFD2A84E-56C5-3DAE-C63F-3E0F53429215}"/>
              </a:ext>
            </a:extLst>
          </p:cNvPr>
          <p:cNvGrpSpPr/>
          <p:nvPr userDrawn="1"/>
        </p:nvGrpSpPr>
        <p:grpSpPr>
          <a:xfrm>
            <a:off x="1341179" y="2194735"/>
            <a:ext cx="3669149" cy="557960"/>
            <a:chOff x="365710" y="3758506"/>
            <a:chExt cx="3669149" cy="557960"/>
          </a:xfrm>
        </p:grpSpPr>
        <p:sp>
          <p:nvSpPr>
            <p:cNvPr id="7" name="stakhanovets.ru">
              <a:hlinkClick r:id="rId3"/>
              <a:extLst>
                <a:ext uri="{FF2B5EF4-FFF2-40B4-BE49-F238E27FC236}">
                  <a16:creationId xmlns:a16="http://schemas.microsoft.com/office/drawing/2014/main" id="{74BD184C-8BEA-8916-A57A-CD09B7F5D2F2}"/>
                </a:ext>
              </a:extLst>
            </p:cNvPr>
            <p:cNvSpPr txBox="1"/>
            <p:nvPr/>
          </p:nvSpPr>
          <p:spPr>
            <a:xfrm>
              <a:off x="899646" y="3758506"/>
              <a:ext cx="3135213" cy="557960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0218" tIns="20218" rIns="20218" bIns="20218" anchor="ctr">
              <a:spAutoFit/>
            </a:bodyPr>
            <a:lstStyle>
              <a:lvl1pPr defTabSz="449580">
                <a:lnSpc>
                  <a:spcPct val="115000"/>
                </a:lnSpc>
                <a:spcBef>
                  <a:spcPts val="1000"/>
                </a:spcBef>
                <a:defRPr sz="1800">
                  <a:solidFill>
                    <a:srgbClr val="FFFFFF"/>
                  </a:solidFill>
                  <a:latin typeface="EurofontC"/>
                  <a:ea typeface="EurofontC"/>
                  <a:cs typeface="EurofontC"/>
                  <a:sym typeface="EurofontC"/>
                </a:defRPr>
              </a:lvl1pPr>
            </a:lstStyle>
            <a:p>
              <a:r>
                <a:rPr lang="en" sz="3200" dirty="0" err="1"/>
                <a:t>stakhanovets.ru</a:t>
              </a:r>
              <a:endParaRPr lang="en" sz="3200" dirty="0"/>
            </a:p>
          </p:txBody>
        </p:sp>
        <p:grpSp>
          <p:nvGrpSpPr>
            <p:cNvPr id="8" name="Группа">
              <a:extLst>
                <a:ext uri="{FF2B5EF4-FFF2-40B4-BE49-F238E27FC236}">
                  <a16:creationId xmlns:a16="http://schemas.microsoft.com/office/drawing/2014/main" id="{9949FE90-353B-2EBB-70A7-6E5125626BB0}"/>
                </a:ext>
              </a:extLst>
            </p:cNvPr>
            <p:cNvGrpSpPr/>
            <p:nvPr/>
          </p:nvGrpSpPr>
          <p:grpSpPr>
            <a:xfrm>
              <a:off x="365710" y="3857486"/>
              <a:ext cx="360000" cy="360000"/>
              <a:chOff x="0" y="0"/>
              <a:chExt cx="193343" cy="191291"/>
            </a:xfrm>
          </p:grpSpPr>
          <p:sp>
            <p:nvSpPr>
              <p:cNvPr id="9" name="Линия">
                <a:extLst>
                  <a:ext uri="{FF2B5EF4-FFF2-40B4-BE49-F238E27FC236}">
                    <a16:creationId xmlns:a16="http://schemas.microsoft.com/office/drawing/2014/main" id="{657BA74B-784B-95C6-7D73-9AD0AD1CE379}"/>
                  </a:ext>
                </a:extLst>
              </p:cNvPr>
              <p:cNvSpPr/>
              <p:nvPr/>
            </p:nvSpPr>
            <p:spPr>
              <a:xfrm>
                <a:off x="0" y="0"/>
                <a:ext cx="193344" cy="191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</a:path>
                </a:pathLst>
              </a:cu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  <p:sp>
            <p:nvSpPr>
              <p:cNvPr id="10" name="Линия">
                <a:extLst>
                  <a:ext uri="{FF2B5EF4-FFF2-40B4-BE49-F238E27FC236}">
                    <a16:creationId xmlns:a16="http://schemas.microsoft.com/office/drawing/2014/main" id="{0DE02DCB-503F-D346-5A7D-9D3BB5080BA9}"/>
                  </a:ext>
                </a:extLst>
              </p:cNvPr>
              <p:cNvSpPr/>
              <p:nvPr/>
            </p:nvSpPr>
            <p:spPr>
              <a:xfrm flipV="1">
                <a:off x="7078" y="4880"/>
                <a:ext cx="181475" cy="179383"/>
              </a:xfrm>
              <a:prstGeom prst="line">
                <a:avLst/>
              </a:pr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</p:grpSp>
      </p:grpSp>
      <p:sp>
        <p:nvSpPr>
          <p:cNvPr id="11" name="Россия, г. Москва, улица Дербеневская, д. 20, стр. 2">
            <a:extLst>
              <a:ext uri="{FF2B5EF4-FFF2-40B4-BE49-F238E27FC236}">
                <a16:creationId xmlns:a16="http://schemas.microsoft.com/office/drawing/2014/main" id="{0EACA0FD-1598-3C24-D340-7531D4B6B6C2}"/>
              </a:ext>
            </a:extLst>
          </p:cNvPr>
          <p:cNvSpPr txBox="1"/>
          <p:nvPr userDrawn="1"/>
        </p:nvSpPr>
        <p:spPr>
          <a:xfrm>
            <a:off x="479425" y="6139657"/>
            <a:ext cx="8317959" cy="4194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218" tIns="20218" rIns="20218" bIns="20218">
            <a:spAutoFit/>
          </a:bodyPr>
          <a:lstStyle>
            <a:lvl1pPr defTabSz="449580">
              <a:lnSpc>
                <a:spcPct val="130000"/>
              </a:lnSpc>
              <a:spcBef>
                <a:spcPts val="0"/>
              </a:spcBef>
              <a:buClr>
                <a:srgbClr val="D54848"/>
              </a:buClr>
              <a:defRPr sz="1100">
                <a:solidFill>
                  <a:srgbClr val="FFFFFF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r>
              <a:rPr lang="ru-RU" sz="1000" b="0" i="0" dirty="0">
                <a:solidFill>
                  <a:srgbClr val="E7ACB3"/>
                </a:solidFill>
                <a:effectLst/>
                <a:latin typeface="EurofontC" panose="00000500000000000000" pitchFamily="50" charset="0"/>
              </a:rPr>
              <a:t>123112, Москва, деловой центр «Москва-Сити», Пресненская наб., 12, Башня Федерация Восток, 49 этаж, офис 17</a:t>
            </a:r>
            <a:endParaRPr lang="ru-RU" sz="1000" dirty="0">
              <a:solidFill>
                <a:srgbClr val="E7ACB3"/>
              </a:solidFill>
              <a:latin typeface="EurofontC" panose="00000500000000000000" pitchFamily="50" charset="0"/>
            </a:endParaRPr>
          </a:p>
          <a:p>
            <a:r>
              <a:rPr lang="ru-RU" sz="998" dirty="0">
                <a:solidFill>
                  <a:srgbClr val="FFFFFF">
                    <a:alpha val="60000"/>
                  </a:srgbClr>
                </a:solidFill>
                <a:latin typeface="EurofontC" panose="00000500000000000000" pitchFamily="50" charset="0"/>
              </a:rPr>
              <a:t>ООО «Стахановец», ИНН: 7725836290; ОГРН: 1147746831220</a:t>
            </a:r>
          </a:p>
        </p:txBody>
      </p:sp>
      <p:pic>
        <p:nvPicPr>
          <p:cNvPr id="12" name="Стахановец белый.png" descr="Стахановец белый.png">
            <a:hlinkClick r:id="rId3"/>
            <a:extLst>
              <a:ext uri="{FF2B5EF4-FFF2-40B4-BE49-F238E27FC236}">
                <a16:creationId xmlns:a16="http://schemas.microsoft.com/office/drawing/2014/main" id="{5849D3E2-A37F-1FB4-6660-049AB88B34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2929" y="410948"/>
            <a:ext cx="2029850" cy="360000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AE851537-C12F-E60F-D5BC-625207454080}"/>
              </a:ext>
            </a:extLst>
          </p:cNvPr>
          <p:cNvGrpSpPr/>
          <p:nvPr userDrawn="1"/>
        </p:nvGrpSpPr>
        <p:grpSpPr>
          <a:xfrm>
            <a:off x="1256857" y="3957881"/>
            <a:ext cx="5946297" cy="557960"/>
            <a:chOff x="325097" y="4290268"/>
            <a:chExt cx="5946297" cy="557960"/>
          </a:xfrm>
        </p:grpSpPr>
        <p:sp>
          <p:nvSpPr>
            <p:cNvPr id="14" name="stakhanovets.ru">
              <a:hlinkClick r:id="rId5"/>
              <a:extLst>
                <a:ext uri="{FF2B5EF4-FFF2-40B4-BE49-F238E27FC236}">
                  <a16:creationId xmlns:a16="http://schemas.microsoft.com/office/drawing/2014/main" id="{6C84FA92-553E-C93A-5BB4-067316E5A6AE}"/>
                </a:ext>
              </a:extLst>
            </p:cNvPr>
            <p:cNvSpPr txBox="1"/>
            <p:nvPr/>
          </p:nvSpPr>
          <p:spPr>
            <a:xfrm>
              <a:off x="930127" y="4290268"/>
              <a:ext cx="5341267" cy="557960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0218" tIns="20218" rIns="20218" bIns="20218" anchor="ctr">
              <a:spAutoFit/>
            </a:bodyPr>
            <a:lstStyle>
              <a:lvl1pPr defTabSz="449580">
                <a:lnSpc>
                  <a:spcPct val="115000"/>
                </a:lnSpc>
                <a:spcBef>
                  <a:spcPts val="1000"/>
                </a:spcBef>
                <a:defRPr sz="1800">
                  <a:solidFill>
                    <a:srgbClr val="FFFFFF"/>
                  </a:solidFill>
                  <a:latin typeface="EurofontC"/>
                  <a:ea typeface="EurofontC"/>
                  <a:cs typeface="EurofontC"/>
                  <a:sym typeface="EurofontC"/>
                </a:defRPr>
              </a:lvl1pPr>
            </a:lstStyle>
            <a:p>
              <a:r>
                <a:rPr lang="en" sz="3200" dirty="0" err="1"/>
                <a:t>info@stakhanovets.ru</a:t>
              </a:r>
              <a:endParaRPr lang="en" sz="3200" dirty="0"/>
            </a:p>
          </p:txBody>
        </p:sp>
        <p:grpSp>
          <p:nvGrpSpPr>
            <p:cNvPr id="15" name="Группа">
              <a:extLst>
                <a:ext uri="{FF2B5EF4-FFF2-40B4-BE49-F238E27FC236}">
                  <a16:creationId xmlns:a16="http://schemas.microsoft.com/office/drawing/2014/main" id="{02397575-08EB-E0B5-A882-24B96EE1049A}"/>
                </a:ext>
              </a:extLst>
            </p:cNvPr>
            <p:cNvGrpSpPr/>
            <p:nvPr/>
          </p:nvGrpSpPr>
          <p:grpSpPr>
            <a:xfrm>
              <a:off x="325097" y="4389247"/>
              <a:ext cx="360000" cy="360000"/>
              <a:chOff x="0" y="0"/>
              <a:chExt cx="193343" cy="191291"/>
            </a:xfrm>
          </p:grpSpPr>
          <p:sp>
            <p:nvSpPr>
              <p:cNvPr id="16" name="Линия">
                <a:extLst>
                  <a:ext uri="{FF2B5EF4-FFF2-40B4-BE49-F238E27FC236}">
                    <a16:creationId xmlns:a16="http://schemas.microsoft.com/office/drawing/2014/main" id="{BD2D6814-F0FB-5663-C48D-B3A3C7D9AA68}"/>
                  </a:ext>
                </a:extLst>
              </p:cNvPr>
              <p:cNvSpPr/>
              <p:nvPr/>
            </p:nvSpPr>
            <p:spPr>
              <a:xfrm>
                <a:off x="0" y="0"/>
                <a:ext cx="193344" cy="191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</a:path>
                </a:pathLst>
              </a:cu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  <p:sp>
            <p:nvSpPr>
              <p:cNvPr id="17" name="Линия">
                <a:extLst>
                  <a:ext uri="{FF2B5EF4-FFF2-40B4-BE49-F238E27FC236}">
                    <a16:creationId xmlns:a16="http://schemas.microsoft.com/office/drawing/2014/main" id="{61AAD226-3D79-97F7-EC43-F86E0CDBC62A}"/>
                  </a:ext>
                </a:extLst>
              </p:cNvPr>
              <p:cNvSpPr/>
              <p:nvPr/>
            </p:nvSpPr>
            <p:spPr>
              <a:xfrm flipV="1">
                <a:off x="7078" y="4880"/>
                <a:ext cx="181475" cy="179383"/>
              </a:xfrm>
              <a:prstGeom prst="line">
                <a:avLst/>
              </a:pr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</p:grp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23CD30CF-4DD2-9AB0-AB45-AF6066172604}"/>
              </a:ext>
            </a:extLst>
          </p:cNvPr>
          <p:cNvGrpSpPr/>
          <p:nvPr userDrawn="1"/>
        </p:nvGrpSpPr>
        <p:grpSpPr>
          <a:xfrm>
            <a:off x="1257845" y="3094721"/>
            <a:ext cx="7718929" cy="557960"/>
            <a:chOff x="316178" y="4860832"/>
            <a:chExt cx="7718929" cy="557960"/>
          </a:xfrm>
        </p:grpSpPr>
        <p:sp>
          <p:nvSpPr>
            <p:cNvPr id="19" name="+7 (499) 110-64-10">
              <a:extLst>
                <a:ext uri="{FF2B5EF4-FFF2-40B4-BE49-F238E27FC236}">
                  <a16:creationId xmlns:a16="http://schemas.microsoft.com/office/drawing/2014/main" id="{37A86E91-1033-2A51-202E-147D09D87D18}"/>
                </a:ext>
              </a:extLst>
            </p:cNvPr>
            <p:cNvSpPr txBox="1"/>
            <p:nvPr/>
          </p:nvSpPr>
          <p:spPr>
            <a:xfrm>
              <a:off x="930127" y="4860832"/>
              <a:ext cx="7104980" cy="557960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0218" tIns="20218" rIns="20218" bIns="20218" anchor="ctr">
              <a:spAutoFit/>
            </a:bodyPr>
            <a:lstStyle>
              <a:lvl1pPr defTabSz="449580">
                <a:lnSpc>
                  <a:spcPct val="115000"/>
                </a:lnSpc>
                <a:spcBef>
                  <a:spcPts val="1000"/>
                </a:spcBef>
                <a:defRPr sz="1800">
                  <a:solidFill>
                    <a:srgbClr val="FFFFFF"/>
                  </a:solidFill>
                  <a:latin typeface="EurofontC"/>
                  <a:ea typeface="EurofontC"/>
                  <a:cs typeface="EurofontC"/>
                  <a:sym typeface="EurofontC"/>
                </a:defRPr>
              </a:lvl1pPr>
            </a:lstStyle>
            <a:p>
              <a:r>
                <a:rPr lang="ru-RU" sz="3200" dirty="0"/>
                <a:t>+7 (499) 110-64-10</a:t>
              </a:r>
            </a:p>
          </p:txBody>
        </p:sp>
        <p:grpSp>
          <p:nvGrpSpPr>
            <p:cNvPr id="20" name="Группа">
              <a:extLst>
                <a:ext uri="{FF2B5EF4-FFF2-40B4-BE49-F238E27FC236}">
                  <a16:creationId xmlns:a16="http://schemas.microsoft.com/office/drawing/2014/main" id="{AC6ED340-99B0-3665-A48E-26DD881581A9}"/>
                </a:ext>
              </a:extLst>
            </p:cNvPr>
            <p:cNvGrpSpPr/>
            <p:nvPr/>
          </p:nvGrpSpPr>
          <p:grpSpPr>
            <a:xfrm>
              <a:off x="316178" y="4959811"/>
              <a:ext cx="360002" cy="360002"/>
              <a:chOff x="0" y="0"/>
              <a:chExt cx="193344" cy="191292"/>
            </a:xfrm>
          </p:grpSpPr>
          <p:sp>
            <p:nvSpPr>
              <p:cNvPr id="21" name="Линия">
                <a:extLst>
                  <a:ext uri="{FF2B5EF4-FFF2-40B4-BE49-F238E27FC236}">
                    <a16:creationId xmlns:a16="http://schemas.microsoft.com/office/drawing/2014/main" id="{C93D5D73-733D-1754-0557-DAF56AD9F7F7}"/>
                  </a:ext>
                </a:extLst>
              </p:cNvPr>
              <p:cNvSpPr/>
              <p:nvPr/>
            </p:nvSpPr>
            <p:spPr>
              <a:xfrm>
                <a:off x="0" y="0"/>
                <a:ext cx="193344" cy="191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</a:path>
                </a:pathLst>
              </a:cu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  <p:sp>
            <p:nvSpPr>
              <p:cNvPr id="22" name="Линия">
                <a:extLst>
                  <a:ext uri="{FF2B5EF4-FFF2-40B4-BE49-F238E27FC236}">
                    <a16:creationId xmlns:a16="http://schemas.microsoft.com/office/drawing/2014/main" id="{4B6BD7CD-E958-0029-2E26-33A16CEBFD9D}"/>
                  </a:ext>
                </a:extLst>
              </p:cNvPr>
              <p:cNvSpPr/>
              <p:nvPr/>
            </p:nvSpPr>
            <p:spPr>
              <a:xfrm flipV="1">
                <a:off x="7078" y="4880"/>
                <a:ext cx="181475" cy="179383"/>
              </a:xfrm>
              <a:prstGeom prst="line">
                <a:avLst/>
              </a:prstGeom>
              <a:noFill/>
              <a:ln w="4445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20218" tIns="20218" rIns="20218" bIns="20218" numCol="1" anchor="ctr">
                <a:noAutofit/>
              </a:bodyPr>
              <a:lstStyle/>
              <a:p>
                <a:endParaRPr sz="1634" dirty="0">
                  <a:latin typeface="Mulish Medium" pitchFamily="2" charset="-52"/>
                </a:endParaRPr>
              </a:p>
            </p:txBody>
          </p:sp>
        </p:grpSp>
      </p:grp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DDE72516-B151-AD22-8F45-989D06DC6C4B}"/>
              </a:ext>
            </a:extLst>
          </p:cNvPr>
          <p:cNvSpPr/>
          <p:nvPr userDrawn="1"/>
        </p:nvSpPr>
        <p:spPr>
          <a:xfrm>
            <a:off x="8361097" y="1493004"/>
            <a:ext cx="2905613" cy="2906114"/>
          </a:xfrm>
          <a:prstGeom prst="roundRect">
            <a:avLst>
              <a:gd name="adj" fmla="val 951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ulish Medium" pitchFamily="2" charset="-52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38D3870-4601-37CE-50FA-CB3ADCFBF9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837" y="1458303"/>
            <a:ext cx="2786132" cy="28629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B865799-4377-E575-C673-FFD4B7BA5772}"/>
              </a:ext>
            </a:extLst>
          </p:cNvPr>
          <p:cNvSpPr txBox="1"/>
          <p:nvPr userDrawn="1"/>
        </p:nvSpPr>
        <p:spPr>
          <a:xfrm>
            <a:off x="8422988" y="4622190"/>
            <a:ext cx="3769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EurofontC" panose="00000500000000000000" pitchFamily="50" charset="0"/>
              </a:rPr>
              <a:t>Наш Телеграм - канал, где все </a:t>
            </a:r>
            <a:endParaRPr lang="en-US" sz="1200" dirty="0">
              <a:solidFill>
                <a:schemeClr val="bg1"/>
              </a:solidFill>
              <a:latin typeface="EurofontC" panose="00000500000000000000" pitchFamily="50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EurofontC" panose="00000500000000000000" pitchFamily="50" charset="0"/>
              </a:rPr>
              <a:t>актуальные новости по ИБ, EM и DLP</a:t>
            </a:r>
          </a:p>
        </p:txBody>
      </p:sp>
    </p:spTree>
    <p:extLst>
      <p:ext uri="{BB962C8B-B14F-4D97-AF65-F5344CB8AC3E}">
        <p14:creationId xmlns:p14="http://schemas.microsoft.com/office/powerpoint/2010/main" val="327257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C242F-6166-45D6-F738-6443A1366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96A139-65BF-C031-CAC7-A6A7E2164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1E6249-1087-8558-236F-A8EE272E1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5E92-B69E-4441-B39E-F1AACEFBE920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62B7F3-1B0C-98EE-22A0-3DB8241BE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425B52-B627-2137-0F1E-0265F6C00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A44F6-5177-4E13-9B58-C9DEC88CF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5E567-C934-A70A-7196-0D74F73F90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26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4CE5F4-029B-3727-A1CC-81E465674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оформления блоков</a:t>
            </a: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AA1E0D22-9794-01E0-86BF-D7AED32A94B9}"/>
              </a:ext>
            </a:extLst>
          </p:cNvPr>
          <p:cNvGrpSpPr/>
          <p:nvPr/>
        </p:nvGrpSpPr>
        <p:grpSpPr>
          <a:xfrm>
            <a:off x="4626306" y="1798771"/>
            <a:ext cx="5958844" cy="2286504"/>
            <a:chOff x="3985260" y="2521716"/>
            <a:chExt cx="5958844" cy="2286504"/>
          </a:xfrm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DE455BCA-2284-836D-5852-47E59D8F5154}"/>
                </a:ext>
              </a:extLst>
            </p:cNvPr>
            <p:cNvSpPr/>
            <p:nvPr/>
          </p:nvSpPr>
          <p:spPr>
            <a:xfrm>
              <a:off x="3985260" y="2521716"/>
              <a:ext cx="5958840" cy="2286504"/>
            </a:xfrm>
            <a:prstGeom prst="roundRect">
              <a:avLst>
                <a:gd name="adj" fmla="val 5458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08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6878B5-57FB-147D-5283-97D2B0ED5BB9}"/>
                </a:ext>
              </a:extLst>
            </p:cNvPr>
            <p:cNvSpPr txBox="1"/>
            <p:nvPr/>
          </p:nvSpPr>
          <p:spPr>
            <a:xfrm>
              <a:off x="4445702" y="4048587"/>
              <a:ext cx="510215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ru-RU" sz="1600" b="1" dirty="0">
                  <a:solidFill>
                    <a:srgbClr val="232323"/>
                  </a:solidFill>
                </a:rPr>
                <a:t>Партнеры: </a:t>
              </a:r>
              <a:r>
                <a:rPr lang="ru-RU" sz="1600" b="1" dirty="0">
                  <a:solidFill>
                    <a:srgbClr val="3C3C3C"/>
                  </a:solidFill>
                </a:rPr>
                <a:t>СЛ Софт</a:t>
              </a:r>
            </a:p>
            <a:p>
              <a:pPr marL="0" indent="0">
                <a:buNone/>
              </a:pPr>
              <a:r>
                <a:rPr lang="ru-RU" sz="1600" dirty="0">
                  <a:solidFill>
                    <a:srgbClr val="3C3C3C"/>
                  </a:solidFill>
                </a:rPr>
                <a:t>(</a:t>
              </a:r>
              <a:r>
                <a:rPr lang="en-US" sz="1600" dirty="0">
                  <a:solidFill>
                    <a:srgbClr val="3C3C3C"/>
                  </a:solidFill>
                </a:rPr>
                <a:t>HR</a:t>
              </a:r>
              <a:r>
                <a:rPr lang="ru-RU" sz="1600" dirty="0">
                  <a:solidFill>
                    <a:srgbClr val="3C3C3C"/>
                  </a:solidFill>
                </a:rPr>
                <a:t>, Руководители отделов, </a:t>
              </a:r>
              <a:r>
                <a:rPr lang="ru-RU" sz="1600" dirty="0" err="1">
                  <a:solidFill>
                    <a:srgbClr val="3C3C3C"/>
                  </a:solidFill>
                </a:rPr>
                <a:t>ТОП-менеджмент</a:t>
              </a:r>
              <a:r>
                <a:rPr lang="ru-RU" sz="1600" dirty="0">
                  <a:solidFill>
                    <a:srgbClr val="3C3C3C"/>
                  </a:solidFill>
                </a:rPr>
                <a:t>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1315DB-EE19-0BF5-6351-99916DADBA56}"/>
                </a:ext>
              </a:extLst>
            </p:cNvPr>
            <p:cNvSpPr txBox="1"/>
            <p:nvPr/>
          </p:nvSpPr>
          <p:spPr>
            <a:xfrm>
              <a:off x="4445702" y="3422611"/>
              <a:ext cx="484307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ru-RU" sz="1600" b="1" dirty="0">
                  <a:solidFill>
                    <a:srgbClr val="232323"/>
                  </a:solidFill>
                </a:rPr>
                <a:t>Решение: </a:t>
              </a:r>
              <a:r>
                <a:rPr lang="ru-RU" sz="1600" dirty="0">
                  <a:solidFill>
                    <a:srgbClr val="3C3C3C"/>
                  </a:solidFill>
                </a:rPr>
                <a:t>Стахановец (загрузка персонала, </a:t>
              </a:r>
              <a:br>
                <a:rPr lang="ru-RU" sz="1600" dirty="0">
                  <a:solidFill>
                    <a:srgbClr val="3C3C3C"/>
                  </a:solidFill>
                </a:rPr>
              </a:br>
              <a:r>
                <a:rPr lang="ru-RU" sz="1600" dirty="0">
                  <a:solidFill>
                    <a:srgbClr val="3C3C3C"/>
                  </a:solidFill>
                </a:rPr>
                <a:t>отчеты для руководителя)</a:t>
              </a:r>
            </a:p>
          </p:txBody>
        </p:sp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30DB38A9-8A88-C988-CB5E-5B60655EACB1}"/>
                </a:ext>
              </a:extLst>
            </p:cNvPr>
            <p:cNvSpPr/>
            <p:nvPr/>
          </p:nvSpPr>
          <p:spPr>
            <a:xfrm>
              <a:off x="3985260" y="2521716"/>
              <a:ext cx="5958844" cy="607943"/>
            </a:xfrm>
            <a:prstGeom prst="roundRect">
              <a:avLst/>
            </a:prstGeom>
            <a:solidFill>
              <a:srgbClr val="E03A3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>
                  <a:solidFill>
                    <a:schemeClr val="bg1"/>
                  </a:solidFill>
                </a:rPr>
                <a:t>Текучка + дефицит кадров </a:t>
              </a:r>
            </a:p>
          </p:txBody>
        </p:sp>
        <p:sp>
          <p:nvSpPr>
            <p:cNvPr id="16" name="Объект 2">
              <a:extLst>
                <a:ext uri="{FF2B5EF4-FFF2-40B4-BE49-F238E27FC236}">
                  <a16:creationId xmlns:a16="http://schemas.microsoft.com/office/drawing/2014/main" id="{147AD156-00F2-CE6D-4CE6-E2D1E16AE0FA}"/>
                </a:ext>
              </a:extLst>
            </p:cNvPr>
            <p:cNvSpPr txBox="1">
              <a:spLocks/>
            </p:cNvSpPr>
            <p:nvPr/>
          </p:nvSpPr>
          <p:spPr>
            <a:xfrm>
              <a:off x="5288321" y="2679410"/>
              <a:ext cx="3352723" cy="383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3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88796AF8-1D35-AA37-6785-DC37825A92DA}"/>
              </a:ext>
            </a:extLst>
          </p:cNvPr>
          <p:cNvGrpSpPr/>
          <p:nvPr/>
        </p:nvGrpSpPr>
        <p:grpSpPr>
          <a:xfrm>
            <a:off x="520106" y="1790077"/>
            <a:ext cx="3352723" cy="3258068"/>
            <a:chOff x="470908" y="2413427"/>
            <a:chExt cx="3352723" cy="3258068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075E36BF-9FC2-B131-D30B-D82AA3E1ED0D}"/>
                </a:ext>
              </a:extLst>
            </p:cNvPr>
            <p:cNvGrpSpPr/>
            <p:nvPr/>
          </p:nvGrpSpPr>
          <p:grpSpPr>
            <a:xfrm>
              <a:off x="470908" y="2413427"/>
              <a:ext cx="3352723" cy="3258068"/>
              <a:chOff x="470908" y="2400261"/>
              <a:chExt cx="3352723" cy="3258068"/>
            </a:xfrm>
          </p:grpSpPr>
          <p:sp>
            <p:nvSpPr>
              <p:cNvPr id="7" name="Прямоугольник: скругленные углы 6">
                <a:extLst>
                  <a:ext uri="{FF2B5EF4-FFF2-40B4-BE49-F238E27FC236}">
                    <a16:creationId xmlns:a16="http://schemas.microsoft.com/office/drawing/2014/main" id="{353D4FA4-38C2-20AF-A305-F4A22D1F738A}"/>
                  </a:ext>
                </a:extLst>
              </p:cNvPr>
              <p:cNvSpPr/>
              <p:nvPr/>
            </p:nvSpPr>
            <p:spPr>
              <a:xfrm>
                <a:off x="474862" y="2400261"/>
                <a:ext cx="3336521" cy="3258068"/>
              </a:xfrm>
              <a:prstGeom prst="roundRect">
                <a:avLst>
                  <a:gd name="adj" fmla="val 384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76200" dist="38100" dir="5580000" sx="102000" sy="102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Mulish Medium" pitchFamily="2" charset="-52"/>
                </a:endParaRPr>
              </a:p>
            </p:txBody>
          </p:sp>
          <p:sp>
            <p:nvSpPr>
              <p:cNvPr id="8" name="Прямоугольник: скругленные углы 7">
                <a:extLst>
                  <a:ext uri="{FF2B5EF4-FFF2-40B4-BE49-F238E27FC236}">
                    <a16:creationId xmlns:a16="http://schemas.microsoft.com/office/drawing/2014/main" id="{F5F9780E-7E8C-85EF-36E3-0AFE2549141D}"/>
                  </a:ext>
                </a:extLst>
              </p:cNvPr>
              <p:cNvSpPr/>
              <p:nvPr/>
            </p:nvSpPr>
            <p:spPr>
              <a:xfrm>
                <a:off x="470908" y="2400261"/>
                <a:ext cx="3352723" cy="871581"/>
              </a:xfrm>
              <a:prstGeom prst="roundRect">
                <a:avLst>
                  <a:gd name="adj" fmla="val 17065"/>
                </a:avLst>
              </a:prstGeom>
              <a:solidFill>
                <a:srgbClr val="E03A3A"/>
              </a:solidFill>
              <a:ln>
                <a:noFill/>
              </a:ln>
              <a:effectLst>
                <a:outerShdw blurRad="76200" dist="38100" dir="5580000" sx="102000" sy="102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>
                  <a:latin typeface="+mj-lt"/>
                </a:endParaRPr>
              </a:p>
            </p:txBody>
          </p:sp>
        </p:grpSp>
        <p:sp>
          <p:nvSpPr>
            <p:cNvPr id="9" name="противодействие утечкам информации (DLP),…">
              <a:extLst>
                <a:ext uri="{FF2B5EF4-FFF2-40B4-BE49-F238E27FC236}">
                  <a16:creationId xmlns:a16="http://schemas.microsoft.com/office/drawing/2014/main" id="{37EC354F-7A4B-07FC-C873-C1CEA4049418}"/>
                </a:ext>
              </a:extLst>
            </p:cNvPr>
            <p:cNvSpPr txBox="1"/>
            <p:nvPr/>
          </p:nvSpPr>
          <p:spPr>
            <a:xfrm>
              <a:off x="765125" y="3503978"/>
              <a:ext cx="3042303" cy="1920695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277" tIns="22277" rIns="22277" bIns="22277">
              <a:spAutoFit/>
            </a:bodyPr>
            <a:lstStyle/>
            <a:p>
              <a:pPr marL="177800" indent="-177800" defTabSz="449580">
                <a:lnSpc>
                  <a:spcPct val="120000"/>
                </a:lnSpc>
                <a:spcBef>
                  <a:spcPts val="900"/>
                </a:spcBef>
                <a:buClr>
                  <a:srgbClr val="E03A3A"/>
                </a:buClr>
                <a:buSzPct val="120000"/>
                <a:buChar char="•"/>
                <a:defRPr sz="1100">
                  <a:solidFill>
                    <a:srgbClr val="2E2E2E"/>
                  </a:solidFill>
                  <a:latin typeface="Mulish Regular"/>
                  <a:ea typeface="Mulish Regular"/>
                  <a:cs typeface="Mulish Regular"/>
                  <a:sym typeface="Mulish Regular"/>
                </a:defRPr>
              </a:pP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противодействие утечкам </a:t>
              </a:r>
              <a:b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</a:b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информации (</a:t>
              </a:r>
              <a:r>
                <a:rPr lang="en" sz="1400" dirty="0">
                  <a:solidFill>
                    <a:schemeClr val="tx2"/>
                  </a:solidFill>
                  <a:latin typeface="Mulish Medium" pitchFamily="2" charset="-52"/>
                </a:rPr>
                <a:t>DLP)</a:t>
              </a:r>
            </a:p>
            <a:p>
              <a:pPr marL="177800" indent="-177800" defTabSz="449580">
                <a:lnSpc>
                  <a:spcPct val="120000"/>
                </a:lnSpc>
                <a:spcBef>
                  <a:spcPts val="900"/>
                </a:spcBef>
                <a:buClr>
                  <a:srgbClr val="E03A3A"/>
                </a:buClr>
                <a:buSzPct val="120000"/>
                <a:buChar char="•"/>
                <a:defRPr sz="1100">
                  <a:solidFill>
                    <a:srgbClr val="2E2E2E"/>
                  </a:solidFill>
                  <a:latin typeface="Mulish Regular"/>
                  <a:ea typeface="Mulish Regular"/>
                  <a:cs typeface="Mulish Regular"/>
                  <a:sym typeface="Mulish Regular"/>
                </a:defRPr>
              </a:pP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борьба с </a:t>
              </a:r>
              <a:r>
                <a:rPr lang="ru-RU" sz="1400" dirty="0" err="1">
                  <a:solidFill>
                    <a:schemeClr val="tx2"/>
                  </a:solidFill>
                  <a:latin typeface="Mulish Medium" pitchFamily="2" charset="-52"/>
                </a:rPr>
                <a:t>инсайдерством</a:t>
              </a:r>
              <a:endParaRPr lang="ru-RU" sz="1400" dirty="0">
                <a:solidFill>
                  <a:schemeClr val="tx2"/>
                </a:solidFill>
                <a:latin typeface="Mulish Medium" pitchFamily="2" charset="-52"/>
              </a:endParaRPr>
            </a:p>
            <a:p>
              <a:pPr marL="177800" indent="-177800" defTabSz="449580">
                <a:lnSpc>
                  <a:spcPct val="120000"/>
                </a:lnSpc>
                <a:spcBef>
                  <a:spcPts val="900"/>
                </a:spcBef>
                <a:buClr>
                  <a:srgbClr val="E03A3A"/>
                </a:buClr>
                <a:buSzPct val="120000"/>
                <a:buChar char="•"/>
                <a:defRPr sz="1100">
                  <a:solidFill>
                    <a:srgbClr val="2E2E2E"/>
                  </a:solidFill>
                  <a:latin typeface="Mulish Regular"/>
                  <a:ea typeface="Mulish Regular"/>
                  <a:cs typeface="Mulish Regular"/>
                  <a:sym typeface="Mulish Regular"/>
                </a:defRPr>
              </a:pP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сбор доказательств </a:t>
              </a:r>
              <a:b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</a:b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для защиты своих прав</a:t>
              </a:r>
            </a:p>
            <a:p>
              <a:pPr marL="177800" indent="-177800" defTabSz="449580">
                <a:lnSpc>
                  <a:spcPct val="120000"/>
                </a:lnSpc>
                <a:spcBef>
                  <a:spcPts val="900"/>
                </a:spcBef>
                <a:buClr>
                  <a:srgbClr val="E03A3A"/>
                </a:buClr>
                <a:buSzPct val="120000"/>
                <a:buChar char="•"/>
                <a:defRPr sz="1100">
                  <a:solidFill>
                    <a:srgbClr val="2E2E2E"/>
                  </a:solidFill>
                  <a:latin typeface="Mulish Regular"/>
                  <a:ea typeface="Mulish Regular"/>
                  <a:cs typeface="Mulish Regular"/>
                  <a:sym typeface="Mulish Regular"/>
                </a:defRPr>
              </a:pPr>
              <a:r>
                <a:rPr lang="ru-RU" sz="1400" dirty="0">
                  <a:solidFill>
                    <a:schemeClr val="tx2"/>
                  </a:solidFill>
                  <a:latin typeface="Mulish Medium" pitchFamily="2" charset="-52"/>
                </a:rPr>
                <a:t>расследование инцидентов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5F8CA2A-F504-D14F-9CEE-6A3E1E95B559}"/>
                </a:ext>
              </a:extLst>
            </p:cNvPr>
            <p:cNvSpPr txBox="1"/>
            <p:nvPr/>
          </p:nvSpPr>
          <p:spPr>
            <a:xfrm>
              <a:off x="1228339" y="2521716"/>
              <a:ext cx="20391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800" dirty="0">
                  <a:solidFill>
                    <a:schemeClr val="bg1"/>
                  </a:solidFill>
                  <a:latin typeface="+mj-lt"/>
                </a:rPr>
                <a:t>Для СБ, ИБ, ОИТ </a:t>
              </a:r>
              <a:br>
                <a:rPr lang="ru-RU" sz="1800" dirty="0">
                  <a:solidFill>
                    <a:schemeClr val="bg1"/>
                  </a:solidFill>
                  <a:latin typeface="+mj-lt"/>
                </a:rPr>
              </a:br>
              <a:r>
                <a:rPr lang="ru-RU" sz="1800" dirty="0">
                  <a:solidFill>
                    <a:schemeClr val="bg1"/>
                  </a:solidFill>
                  <a:latin typeface="+mj-lt"/>
                </a:rPr>
                <a:t>и ОБЭП:</a:t>
              </a:r>
            </a:p>
          </p:txBody>
        </p:sp>
        <p:sp>
          <p:nvSpPr>
            <p:cNvPr id="17" name="Линия">
              <a:extLst>
                <a:ext uri="{FF2B5EF4-FFF2-40B4-BE49-F238E27FC236}">
                  <a16:creationId xmlns:a16="http://schemas.microsoft.com/office/drawing/2014/main" id="{D19B7D43-7519-5ACF-7D6E-ED4A78693F4B}"/>
                </a:ext>
              </a:extLst>
            </p:cNvPr>
            <p:cNvSpPr/>
            <p:nvPr/>
          </p:nvSpPr>
          <p:spPr>
            <a:xfrm>
              <a:off x="749368" y="2658964"/>
              <a:ext cx="366097" cy="372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2277" tIns="22277" rIns="22277" bIns="22277" numCol="1" anchor="ctr">
              <a:noAutofit/>
            </a:bodyPr>
            <a:lstStyle/>
            <a:p>
              <a:endParaRPr dirty="0">
                <a:solidFill>
                  <a:srgbClr val="4C494D"/>
                </a:solidFill>
                <a:latin typeface="Mulish Medium" pitchFamily="2" charset="-52"/>
              </a:endParaRPr>
            </a:p>
          </p:txBody>
        </p:sp>
        <p:sp>
          <p:nvSpPr>
            <p:cNvPr id="18" name="Линия">
              <a:extLst>
                <a:ext uri="{FF2B5EF4-FFF2-40B4-BE49-F238E27FC236}">
                  <a16:creationId xmlns:a16="http://schemas.microsoft.com/office/drawing/2014/main" id="{38B5967D-250C-00A0-14E1-CA09E2EEAEB1}"/>
                </a:ext>
              </a:extLst>
            </p:cNvPr>
            <p:cNvSpPr/>
            <p:nvPr/>
          </p:nvSpPr>
          <p:spPr>
            <a:xfrm flipV="1">
              <a:off x="765125" y="2674693"/>
              <a:ext cx="343624" cy="349593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2277" tIns="22277" rIns="22277" bIns="22277" numCol="1" anchor="ctr">
              <a:noAutofit/>
            </a:bodyPr>
            <a:lstStyle/>
            <a:p>
              <a:endParaRPr dirty="0">
                <a:solidFill>
                  <a:srgbClr val="4C494D"/>
                </a:solidFill>
                <a:latin typeface="Mulish Medium" pitchFamily="2" charset="-52"/>
              </a:endParaRPr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1AF31B84-DF12-DC61-E737-2AE61A237269}"/>
              </a:ext>
            </a:extLst>
          </p:cNvPr>
          <p:cNvGrpSpPr/>
          <p:nvPr/>
        </p:nvGrpSpPr>
        <p:grpSpPr>
          <a:xfrm>
            <a:off x="4654843" y="4253715"/>
            <a:ext cx="3676578" cy="794430"/>
            <a:chOff x="480776" y="1614312"/>
            <a:chExt cx="3676578" cy="794430"/>
          </a:xfrm>
        </p:grpSpPr>
        <p:sp>
          <p:nvSpPr>
            <p:cNvPr id="30" name="Прямоугольник: скругленные углы 29">
              <a:extLst>
                <a:ext uri="{FF2B5EF4-FFF2-40B4-BE49-F238E27FC236}">
                  <a16:creationId xmlns:a16="http://schemas.microsoft.com/office/drawing/2014/main" id="{78007B6E-C4F4-B99C-F6F0-138BF70AA637}"/>
                </a:ext>
              </a:extLst>
            </p:cNvPr>
            <p:cNvSpPr/>
            <p:nvPr/>
          </p:nvSpPr>
          <p:spPr>
            <a:xfrm>
              <a:off x="480776" y="1614312"/>
              <a:ext cx="3676578" cy="794430"/>
            </a:xfrm>
            <a:prstGeom prst="roundRect">
              <a:avLst>
                <a:gd name="adj" fmla="val 995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76200" dist="38100" dir="5580000" sx="102000" sy="102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Mulish Medium" pitchFamily="2" charset="-52"/>
              </a:endParaRPr>
            </a:p>
          </p:txBody>
        </p:sp>
        <p:sp>
          <p:nvSpPr>
            <p:cNvPr id="31" name="Преимущества Стахановец:">
              <a:extLst>
                <a:ext uri="{FF2B5EF4-FFF2-40B4-BE49-F238E27FC236}">
                  <a16:creationId xmlns:a16="http://schemas.microsoft.com/office/drawing/2014/main" id="{62D5C141-9617-180D-8F5E-B03CD23466E0}"/>
                </a:ext>
              </a:extLst>
            </p:cNvPr>
            <p:cNvSpPr txBox="1"/>
            <p:nvPr/>
          </p:nvSpPr>
          <p:spPr>
            <a:xfrm>
              <a:off x="1302733" y="1731574"/>
              <a:ext cx="2846773" cy="568017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277" tIns="22277" rIns="22277" bIns="22277">
              <a:spAutoFit/>
            </a:bodyPr>
            <a:lstStyle>
              <a:lvl1pPr defTabSz="449580">
                <a:lnSpc>
                  <a:spcPct val="120000"/>
                </a:lnSpc>
                <a:spcBef>
                  <a:spcPts val="0"/>
                </a:spcBef>
                <a:defRPr sz="1500">
                  <a:solidFill>
                    <a:srgbClr val="2E2E2E"/>
                  </a:solidFill>
                  <a:latin typeface="EurofontC"/>
                  <a:ea typeface="EurofontC"/>
                  <a:cs typeface="EurofontC"/>
                  <a:sym typeface="EurofontC"/>
                </a:defRPr>
              </a:lvl1pPr>
            </a:lstStyle>
            <a:p>
              <a:pPr lvl="0">
                <a:lnSpc>
                  <a:spcPct val="110000"/>
                </a:lnSpc>
                <a:defRPr/>
              </a:pPr>
              <a:r>
                <a:rPr lang="ru-RU" sz="1600" dirty="0">
                  <a:solidFill>
                    <a:srgbClr val="3C3C3C"/>
                  </a:solidFill>
                  <a:latin typeface="Mulish Medium" pitchFamily="2" charset="-52"/>
                </a:rPr>
                <a:t>файловые операции: контроль, перехват, запрет</a:t>
              </a:r>
            </a:p>
          </p:txBody>
        </p:sp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id="{165662DE-47A4-7205-F7D5-299845607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6686" y="1740292"/>
              <a:ext cx="592845" cy="474276"/>
            </a:xfrm>
            <a:prstGeom prst="rect">
              <a:avLst/>
            </a:prstGeom>
          </p:spPr>
        </p:pic>
      </p:grp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A0D9F32C-23BE-9BDE-EA38-DB88DE61BBD2}"/>
              </a:ext>
            </a:extLst>
          </p:cNvPr>
          <p:cNvGrpSpPr/>
          <p:nvPr/>
        </p:nvGrpSpPr>
        <p:grpSpPr>
          <a:xfrm>
            <a:off x="8726135" y="4294437"/>
            <a:ext cx="4650175" cy="644557"/>
            <a:chOff x="538333" y="2792679"/>
            <a:chExt cx="4650175" cy="644557"/>
          </a:xfrm>
        </p:grpSpPr>
        <p:sp>
          <p:nvSpPr>
            <p:cNvPr id="34" name="Прямоугольник: скругленные углы 33">
              <a:extLst>
                <a:ext uri="{FF2B5EF4-FFF2-40B4-BE49-F238E27FC236}">
                  <a16:creationId xmlns:a16="http://schemas.microsoft.com/office/drawing/2014/main" id="{43FDB0B5-6ECE-7F00-740F-EAE2029DF830}"/>
                </a:ext>
              </a:extLst>
            </p:cNvPr>
            <p:cNvSpPr/>
            <p:nvPr/>
          </p:nvSpPr>
          <p:spPr>
            <a:xfrm>
              <a:off x="538333" y="2792679"/>
              <a:ext cx="644557" cy="644557"/>
            </a:xfrm>
            <a:prstGeom prst="roundRect">
              <a:avLst/>
            </a:prstGeom>
            <a:solidFill>
              <a:srgbClr val="E03A3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Mulish Medium" pitchFamily="2" charset="-52"/>
              </a:endParaRPr>
            </a:p>
          </p:txBody>
        </p:sp>
        <p:grpSp>
          <p:nvGrpSpPr>
            <p:cNvPr id="35" name="Группа 34">
              <a:extLst>
                <a:ext uri="{FF2B5EF4-FFF2-40B4-BE49-F238E27FC236}">
                  <a16:creationId xmlns:a16="http://schemas.microsoft.com/office/drawing/2014/main" id="{BBF49617-B147-DFED-0ED6-A16012D3F491}"/>
                </a:ext>
              </a:extLst>
            </p:cNvPr>
            <p:cNvGrpSpPr/>
            <p:nvPr/>
          </p:nvGrpSpPr>
          <p:grpSpPr>
            <a:xfrm>
              <a:off x="587050" y="2826586"/>
              <a:ext cx="4601458" cy="598987"/>
              <a:chOff x="587050" y="2826586"/>
              <a:chExt cx="4601458" cy="598987"/>
            </a:xfrm>
          </p:grpSpPr>
          <p:sp>
            <p:nvSpPr>
              <p:cNvPr id="36" name="подходит для слабых компьютеров,">
                <a:extLst>
                  <a:ext uri="{FF2B5EF4-FFF2-40B4-BE49-F238E27FC236}">
                    <a16:creationId xmlns:a16="http://schemas.microsoft.com/office/drawing/2014/main" id="{23DAA969-7982-1363-2CFA-C76E0A6085C7}"/>
                  </a:ext>
                </a:extLst>
              </p:cNvPr>
              <p:cNvSpPr txBox="1"/>
              <p:nvPr/>
            </p:nvSpPr>
            <p:spPr>
              <a:xfrm>
                <a:off x="1322453" y="2826586"/>
                <a:ext cx="3866055" cy="598987"/>
              </a:xfrm>
              <a:prstGeom prst="rect">
                <a:avLst/>
              </a:prstGeom>
              <a:noFill/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277" tIns="22277" rIns="22277" bIns="22277" numCol="1" anchor="t">
                <a:spAutoFit/>
              </a:bodyPr>
              <a:lstStyle>
                <a:lvl1pPr defTabSz="449580">
                  <a:lnSpc>
                    <a:spcPct val="120000"/>
                  </a:lnSpc>
                  <a:spcBef>
                    <a:spcPts val="0"/>
                  </a:spcBef>
                  <a:buClr>
                    <a:srgbClr val="D54848"/>
                  </a:buClr>
                  <a:defRPr sz="850">
                    <a:solidFill>
                      <a:srgbClr val="2E2E2E"/>
                    </a:solidFill>
                    <a:latin typeface="Mulish Regular"/>
                    <a:ea typeface="Mulish Regular"/>
                    <a:cs typeface="Mulish Regular"/>
                    <a:sym typeface="Mulish Regular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ru-RU" sz="1800" dirty="0">
                    <a:solidFill>
                      <a:srgbClr val="3C3C3C"/>
                    </a:solidFill>
                    <a:latin typeface="Mulish Medium" pitchFamily="2" charset="-52"/>
                  </a:rPr>
                  <a:t>низкие системные 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sz="1800" dirty="0">
                    <a:solidFill>
                      <a:srgbClr val="3C3C3C"/>
                    </a:solidFill>
                    <a:latin typeface="Mulish Medium" pitchFamily="2" charset="-52"/>
                  </a:rPr>
                  <a:t>требования </a:t>
                </a:r>
              </a:p>
            </p:txBody>
          </p:sp>
          <p:pic>
            <p:nvPicPr>
              <p:cNvPr id="37" name="Рисунок 36">
                <a:extLst>
                  <a:ext uri="{FF2B5EF4-FFF2-40B4-BE49-F238E27FC236}">
                    <a16:creationId xmlns:a16="http://schemas.microsoft.com/office/drawing/2014/main" id="{D0CC309B-23A7-FCF3-5D9E-6824D6024A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7050" y="2883018"/>
                <a:ext cx="514976" cy="481390"/>
              </a:xfrm>
              <a:prstGeom prst="rect">
                <a:avLst/>
              </a:prstGeom>
            </p:spPr>
          </p:pic>
        </p:grpSp>
      </p:grp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669E8888-D0D2-9CF2-F2BC-EC390EB04F6A}"/>
              </a:ext>
            </a:extLst>
          </p:cNvPr>
          <p:cNvSpPr/>
          <p:nvPr/>
        </p:nvSpPr>
        <p:spPr>
          <a:xfrm>
            <a:off x="479425" y="1280160"/>
            <a:ext cx="11196638" cy="432816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отиводействие утечкам информации (DLP),…">
            <a:extLst>
              <a:ext uri="{FF2B5EF4-FFF2-40B4-BE49-F238E27FC236}">
                <a16:creationId xmlns:a16="http://schemas.microsoft.com/office/drawing/2014/main" id="{1136DD80-DC78-FF09-C3A5-53769782F6EB}"/>
              </a:ext>
            </a:extLst>
          </p:cNvPr>
          <p:cNvSpPr txBox="1"/>
          <p:nvPr/>
        </p:nvSpPr>
        <p:spPr>
          <a:xfrm>
            <a:off x="9865977" y="5194297"/>
            <a:ext cx="3042303" cy="3527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277" tIns="22277" rIns="22277" bIns="22277">
            <a:spAutoFit/>
          </a:bodyPr>
          <a:lstStyle/>
          <a:p>
            <a:pPr defTabSz="449580">
              <a:spcBef>
                <a:spcPts val="900"/>
              </a:spcBef>
              <a:buClr>
                <a:srgbClr val="E03A3A"/>
              </a:buClr>
              <a:buSzPct val="120000"/>
              <a:defRPr sz="1100">
                <a:solidFill>
                  <a:srgbClr val="2E2E2E"/>
                </a:solidFill>
                <a:latin typeface="Mulish Regular"/>
                <a:ea typeface="Mulish Regular"/>
                <a:cs typeface="Mulish Regular"/>
                <a:sym typeface="Mulish Regular"/>
              </a:defRPr>
            </a:pPr>
            <a:r>
              <a:rPr lang="ru-RU" sz="1000" dirty="0">
                <a:solidFill>
                  <a:schemeClr val="accent1"/>
                </a:solidFill>
                <a:latin typeface="Mulish Medium" pitchFamily="2" charset="-52"/>
              </a:rPr>
              <a:t>желательно </a:t>
            </a:r>
            <a:br>
              <a:rPr lang="ru-RU" sz="1000" dirty="0">
                <a:solidFill>
                  <a:schemeClr val="accent1"/>
                </a:solidFill>
                <a:latin typeface="Mulish Medium" pitchFamily="2" charset="-52"/>
              </a:rPr>
            </a:br>
            <a:r>
              <a:rPr lang="ru-RU" sz="1000" dirty="0">
                <a:solidFill>
                  <a:schemeClr val="accent1"/>
                </a:solidFill>
                <a:latin typeface="Mulish Medium" pitchFamily="2" charset="-52"/>
              </a:rPr>
              <a:t>не выходить за пределы</a:t>
            </a:r>
            <a:endParaRPr lang="en" sz="1000" dirty="0">
              <a:solidFill>
                <a:schemeClr val="accent1"/>
              </a:solidFill>
              <a:latin typeface="Mulish Medium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46938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rgbClr val="3C3C3C"/>
      </a:dk1>
      <a:lt1>
        <a:sysClr val="window" lastClr="FFFFFF"/>
      </a:lt1>
      <a:dk2>
        <a:srgbClr val="262626"/>
      </a:dk2>
      <a:lt2>
        <a:srgbClr val="C5C5C7"/>
      </a:lt2>
      <a:accent1>
        <a:srgbClr val="E03A3A"/>
      </a:accent1>
      <a:accent2>
        <a:srgbClr val="C62626"/>
      </a:accent2>
      <a:accent3>
        <a:srgbClr val="FA7347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2">
      <a:majorFont>
        <a:latin typeface="EurofontMediumC"/>
        <a:ea typeface=""/>
        <a:cs typeface=""/>
      </a:majorFont>
      <a:minorFont>
        <a:latin typeface="Mulish Medium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77</Words>
  <Application>Microsoft Office PowerPoint</Application>
  <PresentationFormat>Широкоэкранный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EurofontC</vt:lpstr>
      <vt:lpstr>Mulish Medium</vt:lpstr>
      <vt:lpstr>EurofontMediumC</vt:lpstr>
      <vt:lpstr>Тема Office</vt:lpstr>
      <vt:lpstr>Презентация PowerPoint</vt:lpstr>
      <vt:lpstr>Примеры оформления блоков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Сергей Клоков</dc:creator>
  <cp:lastModifiedBy>Сергей Клоков</cp:lastModifiedBy>
  <cp:revision>2</cp:revision>
  <dcterms:created xsi:type="dcterms:W3CDTF">2025-02-13T12:16:22Z</dcterms:created>
  <dcterms:modified xsi:type="dcterms:W3CDTF">2025-02-13T12:51:44Z</dcterms:modified>
</cp:coreProperties>
</file>